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6" r:id="rId6"/>
    <p:sldId id="257" r:id="rId7"/>
    <p:sldId id="267" r:id="rId8"/>
    <p:sldId id="269" r:id="rId9"/>
    <p:sldId id="268" r:id="rId10"/>
    <p:sldId id="270" r:id="rId11"/>
    <p:sldId id="259" r:id="rId12"/>
    <p:sldId id="261" r:id="rId13"/>
    <p:sldId id="265" r:id="rId14"/>
    <p:sldId id="273" r:id="rId15"/>
    <p:sldId id="272" r:id="rId16"/>
    <p:sldId id="264" r:id="rId17"/>
    <p:sldId id="271" r:id="rId18"/>
    <p:sldId id="260" r:id="rId19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2" d="100"/>
          <a:sy n="42" d="100"/>
        </p:scale>
        <p:origin x="7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0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432F4-5FDB-4518-9272-2F3934AC6AA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B633A646-2062-4841-AF18-847B074C6716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l-PL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Tani w produkcji, wdrożeniu i eksploatacji</a:t>
          </a:r>
        </a:p>
      </dgm:t>
    </dgm:pt>
    <dgm:pt modelId="{DB4A5689-BD48-4D3D-8017-D1E3C49B0DDB}" type="parTrans" cxnId="{56ADA02B-9055-4F39-B74D-2D556F11DDB6}">
      <dgm:prSet/>
      <dgm:spPr/>
      <dgm:t>
        <a:bodyPr rtlCol="0"/>
        <a:lstStyle/>
        <a:p>
          <a:pPr rtl="0"/>
          <a:endParaRPr lang="pl-PL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1397C75F-5FD8-4120-9A24-A246D042942B}" type="sibTrans" cxnId="{56ADA02B-9055-4F39-B74D-2D556F11DDB6}">
      <dgm:prSet/>
      <dgm:spPr/>
      <dgm:t>
        <a:bodyPr rtlCol="0"/>
        <a:lstStyle/>
        <a:p>
          <a:pPr rtl="0"/>
          <a:endParaRPr lang="pl-PL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14BC708E-A0A1-4102-88E4-E75128B4E51E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l-PL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Łatwy i szybki</a:t>
          </a:r>
          <a:r>
            <a:rPr lang="pl-PL" baseline="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 w użyciu</a:t>
          </a:r>
          <a:endParaRPr lang="pl-PL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CF221EFF-354A-47A9-A498-1F0BBF01ECB8}" type="parTrans" cxnId="{EB9839C5-F324-41C4-8950-5284E09FB71E}">
      <dgm:prSet/>
      <dgm:spPr/>
      <dgm:t>
        <a:bodyPr rtlCol="0"/>
        <a:lstStyle/>
        <a:p>
          <a:pPr rtl="0"/>
          <a:endParaRPr lang="pl-PL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7519C821-85FB-4CA3-BEB5-E4BFBC529B83}" type="sibTrans" cxnId="{EB9839C5-F324-41C4-8950-5284E09FB71E}">
      <dgm:prSet/>
      <dgm:spPr/>
      <dgm:t>
        <a:bodyPr rtlCol="0"/>
        <a:lstStyle/>
        <a:p>
          <a:pPr rtl="0"/>
          <a:endParaRPr lang="pl-PL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C6D21269-399B-4BA2-8621-C7B9DA1E1B8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l-PL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Open Source</a:t>
          </a:r>
        </a:p>
      </dgm:t>
    </dgm:pt>
    <dgm:pt modelId="{AA3929B3-1058-4240-AD5D-9518D4976567}" type="parTrans" cxnId="{E4AD895B-72A4-4A6B-A7F4-C77A53EC51BC}">
      <dgm:prSet/>
      <dgm:spPr/>
      <dgm:t>
        <a:bodyPr rtlCol="0"/>
        <a:lstStyle/>
        <a:p>
          <a:pPr rtl="0"/>
          <a:endParaRPr lang="pl-PL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C79B0F2C-DDB4-44EB-89F7-717146B88B10}" type="sibTrans" cxnId="{E4AD895B-72A4-4A6B-A7F4-C77A53EC51BC}">
      <dgm:prSet/>
      <dgm:spPr/>
      <dgm:t>
        <a:bodyPr rtlCol="0"/>
        <a:lstStyle/>
        <a:p>
          <a:pPr rtl="0"/>
          <a:endParaRPr lang="pl-PL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D40A0249-41A7-44A6-A657-361E8C18FD42}" type="pres">
      <dgm:prSet presAssocID="{E1B432F4-5FDB-4518-9272-2F3934AC6AA2}" presName="root" presStyleCnt="0">
        <dgm:presLayoutVars>
          <dgm:dir/>
          <dgm:resizeHandles val="exact"/>
        </dgm:presLayoutVars>
      </dgm:prSet>
      <dgm:spPr/>
    </dgm:pt>
    <dgm:pt modelId="{7D1F47A2-8F6C-4C7F-B3B3-2100C986DE32}" type="pres">
      <dgm:prSet presAssocID="{B633A646-2062-4841-AF18-847B074C6716}" presName="compNode" presStyleCnt="0"/>
      <dgm:spPr/>
    </dgm:pt>
    <dgm:pt modelId="{EC4D957C-BFAC-446D-9573-48333BEC34E6}" type="pres">
      <dgm:prSet presAssocID="{B633A646-2062-4841-AF18-847B074C6716}" presName="bgRect" presStyleLbl="bgShp" presStyleIdx="0" presStyleCnt="3"/>
      <dgm:spPr>
        <a:prstGeom prst="rect">
          <a:avLst/>
        </a:prstGeom>
        <a:solidFill>
          <a:schemeClr val="tx1">
            <a:alpha val="70000"/>
          </a:schemeClr>
        </a:solidFill>
      </dgm:spPr>
    </dgm:pt>
    <dgm:pt modelId="{BE6B2CCF-B717-4C6F-9115-44EF0ECE6018}" type="pres">
      <dgm:prSet presAssocID="{B633A646-2062-4841-AF18-847B074C6716}" presName="iconRect" presStyleLbl="node1" presStyleIdx="0" presStyleCnt="3" custScaleX="75132" custScaleY="7513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95420642-092B-41B9-94FA-E0EC36F9AF7E}" type="pres">
      <dgm:prSet presAssocID="{B633A646-2062-4841-AF18-847B074C6716}" presName="spaceRect" presStyleCnt="0"/>
      <dgm:spPr/>
    </dgm:pt>
    <dgm:pt modelId="{C95AF6F0-F4DA-48FE-85EB-61ADFB42AA13}" type="pres">
      <dgm:prSet presAssocID="{B633A646-2062-4841-AF18-847B074C6716}" presName="parTx" presStyleLbl="revTx" presStyleIdx="0" presStyleCnt="3">
        <dgm:presLayoutVars>
          <dgm:chMax val="0"/>
          <dgm:chPref val="0"/>
        </dgm:presLayoutVars>
      </dgm:prSet>
      <dgm:spPr/>
    </dgm:pt>
    <dgm:pt modelId="{51DD96AA-8DD7-4B07-A561-5C9B41ACFA3C}" type="pres">
      <dgm:prSet presAssocID="{1397C75F-5FD8-4120-9A24-A246D042942B}" presName="sibTrans" presStyleCnt="0"/>
      <dgm:spPr/>
    </dgm:pt>
    <dgm:pt modelId="{38E06421-A6BB-4D10-8565-2812C2C5C6B3}" type="pres">
      <dgm:prSet presAssocID="{14BC708E-A0A1-4102-88E4-E75128B4E51E}" presName="compNode" presStyleCnt="0"/>
      <dgm:spPr/>
    </dgm:pt>
    <dgm:pt modelId="{79919C57-A32A-40F6-B106-B4E0CE644E4C}" type="pres">
      <dgm:prSet presAssocID="{14BC708E-A0A1-4102-88E4-E75128B4E51E}" presName="bgRect" presStyleLbl="bgShp" presStyleIdx="1" presStyleCnt="3" custLinFactNeighborX="-25435" custLinFactNeighborY="-3135"/>
      <dgm:spPr>
        <a:xfrm>
          <a:off x="0" y="1760029"/>
          <a:ext cx="5607050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gm:spPr>
    </dgm:pt>
    <dgm:pt modelId="{99FDF55F-B3E9-423D-AD21-A6446C5D7455}" type="pres">
      <dgm:prSet presAssocID="{14BC708E-A0A1-4102-88E4-E75128B4E51E}" presName="iconRect" presStyleLbl="node1" presStyleIdx="1" presStyleCnt="3" custScaleX="75132" custScaleY="7513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ch"/>
        </a:ext>
      </dgm:extLst>
    </dgm:pt>
    <dgm:pt modelId="{E98BD5F1-E6F1-491F-A8EE-6A9AD649521E}" type="pres">
      <dgm:prSet presAssocID="{14BC708E-A0A1-4102-88E4-E75128B4E51E}" presName="spaceRect" presStyleCnt="0"/>
      <dgm:spPr/>
    </dgm:pt>
    <dgm:pt modelId="{80F6AD63-74FB-40E4-9D40-4178AFD87F60}" type="pres">
      <dgm:prSet presAssocID="{14BC708E-A0A1-4102-88E4-E75128B4E51E}" presName="parTx" presStyleLbl="revTx" presStyleIdx="1" presStyleCnt="3">
        <dgm:presLayoutVars>
          <dgm:chMax val="0"/>
          <dgm:chPref val="0"/>
        </dgm:presLayoutVars>
      </dgm:prSet>
      <dgm:spPr/>
    </dgm:pt>
    <dgm:pt modelId="{1375F890-B8F8-4966-ABCD-B672FD4512B7}" type="pres">
      <dgm:prSet presAssocID="{7519C821-85FB-4CA3-BEB5-E4BFBC529B83}" presName="sibTrans" presStyleCnt="0"/>
      <dgm:spPr/>
    </dgm:pt>
    <dgm:pt modelId="{9887B295-B446-4B8E-AEA4-76754DE9DD89}" type="pres">
      <dgm:prSet presAssocID="{C6D21269-399B-4BA2-8621-C7B9DA1E1B8F}" presName="compNode" presStyleCnt="0"/>
      <dgm:spPr/>
    </dgm:pt>
    <dgm:pt modelId="{436A8B1C-2D30-44BB-9150-7099503C8960}" type="pres">
      <dgm:prSet presAssocID="{C6D21269-399B-4BA2-8621-C7B9DA1E1B8F}" presName="bgRect" presStyleLbl="bgShp" presStyleIdx="2" presStyleCnt="3" custLinFactNeighborX="-2" custLinFactNeighborY="1788"/>
      <dgm:spPr>
        <a:xfrm>
          <a:off x="0" y="3519456"/>
          <a:ext cx="5607050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gm:spPr>
    </dgm:pt>
    <dgm:pt modelId="{1A8B8B62-3037-4506-89D7-28710774070B}" type="pres">
      <dgm:prSet presAssocID="{C6D21269-399B-4BA2-8621-C7B9DA1E1B8F}" presName="iconRect" presStyleLbl="node1" presStyleIdx="2" presStyleCnt="3" custScaleX="68302" custScaleY="6830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FFC6342-A780-4396-8FAC-8E7FAE77A6E2}" type="pres">
      <dgm:prSet presAssocID="{C6D21269-399B-4BA2-8621-C7B9DA1E1B8F}" presName="spaceRect" presStyleCnt="0"/>
      <dgm:spPr/>
    </dgm:pt>
    <dgm:pt modelId="{D5847293-6F0A-4807-B203-585610F4F535}" type="pres">
      <dgm:prSet presAssocID="{C6D21269-399B-4BA2-8621-C7B9DA1E1B8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C176326-2BDF-4E92-BD6C-4BCBC882ACEA}" type="presOf" srcId="{E1B432F4-5FDB-4518-9272-2F3934AC6AA2}" destId="{D40A0249-41A7-44A6-A657-361E8C18FD42}" srcOrd="0" destOrd="0" presId="urn:microsoft.com/office/officeart/2018/2/layout/IconVerticalSolidList"/>
    <dgm:cxn modelId="{56ADA02B-9055-4F39-B74D-2D556F11DDB6}" srcId="{E1B432F4-5FDB-4518-9272-2F3934AC6AA2}" destId="{B633A646-2062-4841-AF18-847B074C6716}" srcOrd="0" destOrd="0" parTransId="{DB4A5689-BD48-4D3D-8017-D1E3C49B0DDB}" sibTransId="{1397C75F-5FD8-4120-9A24-A246D042942B}"/>
    <dgm:cxn modelId="{E4AD895B-72A4-4A6B-A7F4-C77A53EC51BC}" srcId="{E1B432F4-5FDB-4518-9272-2F3934AC6AA2}" destId="{C6D21269-399B-4BA2-8621-C7B9DA1E1B8F}" srcOrd="2" destOrd="0" parTransId="{AA3929B3-1058-4240-AD5D-9518D4976567}" sibTransId="{C79B0F2C-DDB4-44EB-89F7-717146B88B10}"/>
    <dgm:cxn modelId="{3E6B7CA5-EBA4-48C1-A48C-B9BCBCE8CF1E}" type="presOf" srcId="{14BC708E-A0A1-4102-88E4-E75128B4E51E}" destId="{80F6AD63-74FB-40E4-9D40-4178AFD87F60}" srcOrd="0" destOrd="0" presId="urn:microsoft.com/office/officeart/2018/2/layout/IconVerticalSolidList"/>
    <dgm:cxn modelId="{3905E0BC-71EE-4610-827E-655844CE3113}" type="presOf" srcId="{C6D21269-399B-4BA2-8621-C7B9DA1E1B8F}" destId="{D5847293-6F0A-4807-B203-585610F4F535}" srcOrd="0" destOrd="0" presId="urn:microsoft.com/office/officeart/2018/2/layout/IconVerticalSolidList"/>
    <dgm:cxn modelId="{EB9839C5-F324-41C4-8950-5284E09FB71E}" srcId="{E1B432F4-5FDB-4518-9272-2F3934AC6AA2}" destId="{14BC708E-A0A1-4102-88E4-E75128B4E51E}" srcOrd="1" destOrd="0" parTransId="{CF221EFF-354A-47A9-A498-1F0BBF01ECB8}" sibTransId="{7519C821-85FB-4CA3-BEB5-E4BFBC529B83}"/>
    <dgm:cxn modelId="{EEAA52FF-E4A1-49BD-9B1E-000F5AABCD8E}" type="presOf" srcId="{B633A646-2062-4841-AF18-847B074C6716}" destId="{C95AF6F0-F4DA-48FE-85EB-61ADFB42AA13}" srcOrd="0" destOrd="0" presId="urn:microsoft.com/office/officeart/2018/2/layout/IconVerticalSolidList"/>
    <dgm:cxn modelId="{C3FF57AE-FB3C-49DE-82B3-0A61FA5DDA91}" type="presParOf" srcId="{D40A0249-41A7-44A6-A657-361E8C18FD42}" destId="{7D1F47A2-8F6C-4C7F-B3B3-2100C986DE32}" srcOrd="0" destOrd="0" presId="urn:microsoft.com/office/officeart/2018/2/layout/IconVerticalSolidList"/>
    <dgm:cxn modelId="{39AD4461-2A0A-410E-8C25-0B475A3D2CD5}" type="presParOf" srcId="{7D1F47A2-8F6C-4C7F-B3B3-2100C986DE32}" destId="{EC4D957C-BFAC-446D-9573-48333BEC34E6}" srcOrd="0" destOrd="0" presId="urn:microsoft.com/office/officeart/2018/2/layout/IconVerticalSolidList"/>
    <dgm:cxn modelId="{F9297396-8F77-4FD5-AAFB-AB3160B70B42}" type="presParOf" srcId="{7D1F47A2-8F6C-4C7F-B3B3-2100C986DE32}" destId="{BE6B2CCF-B717-4C6F-9115-44EF0ECE6018}" srcOrd="1" destOrd="0" presId="urn:microsoft.com/office/officeart/2018/2/layout/IconVerticalSolidList"/>
    <dgm:cxn modelId="{D1AB3CE4-FE44-4177-86CC-B147232F3BD0}" type="presParOf" srcId="{7D1F47A2-8F6C-4C7F-B3B3-2100C986DE32}" destId="{95420642-092B-41B9-94FA-E0EC36F9AF7E}" srcOrd="2" destOrd="0" presId="urn:microsoft.com/office/officeart/2018/2/layout/IconVerticalSolidList"/>
    <dgm:cxn modelId="{1E58CE55-32AF-4065-B1F7-2380412F2F02}" type="presParOf" srcId="{7D1F47A2-8F6C-4C7F-B3B3-2100C986DE32}" destId="{C95AF6F0-F4DA-48FE-85EB-61ADFB42AA13}" srcOrd="3" destOrd="0" presId="urn:microsoft.com/office/officeart/2018/2/layout/IconVerticalSolidList"/>
    <dgm:cxn modelId="{9D6ACACB-1091-40ED-952B-C2E92FA564C6}" type="presParOf" srcId="{D40A0249-41A7-44A6-A657-361E8C18FD42}" destId="{51DD96AA-8DD7-4B07-A561-5C9B41ACFA3C}" srcOrd="1" destOrd="0" presId="urn:microsoft.com/office/officeart/2018/2/layout/IconVerticalSolidList"/>
    <dgm:cxn modelId="{A0B092F8-3BF3-4C70-95B1-0A0764FD7131}" type="presParOf" srcId="{D40A0249-41A7-44A6-A657-361E8C18FD42}" destId="{38E06421-A6BB-4D10-8565-2812C2C5C6B3}" srcOrd="2" destOrd="0" presId="urn:microsoft.com/office/officeart/2018/2/layout/IconVerticalSolidList"/>
    <dgm:cxn modelId="{8C5E5818-6931-4902-AE43-414551022BCD}" type="presParOf" srcId="{38E06421-A6BB-4D10-8565-2812C2C5C6B3}" destId="{79919C57-A32A-40F6-B106-B4E0CE644E4C}" srcOrd="0" destOrd="0" presId="urn:microsoft.com/office/officeart/2018/2/layout/IconVerticalSolidList"/>
    <dgm:cxn modelId="{117B7A1C-7A05-4787-8474-79753887F4C2}" type="presParOf" srcId="{38E06421-A6BB-4D10-8565-2812C2C5C6B3}" destId="{99FDF55F-B3E9-423D-AD21-A6446C5D7455}" srcOrd="1" destOrd="0" presId="urn:microsoft.com/office/officeart/2018/2/layout/IconVerticalSolidList"/>
    <dgm:cxn modelId="{82818524-92E6-4F27-A68D-3BE1571532DC}" type="presParOf" srcId="{38E06421-A6BB-4D10-8565-2812C2C5C6B3}" destId="{E98BD5F1-E6F1-491F-A8EE-6A9AD649521E}" srcOrd="2" destOrd="0" presId="urn:microsoft.com/office/officeart/2018/2/layout/IconVerticalSolidList"/>
    <dgm:cxn modelId="{0A438607-8D9F-471A-B9F9-D903D7FA2B52}" type="presParOf" srcId="{38E06421-A6BB-4D10-8565-2812C2C5C6B3}" destId="{80F6AD63-74FB-40E4-9D40-4178AFD87F60}" srcOrd="3" destOrd="0" presId="urn:microsoft.com/office/officeart/2018/2/layout/IconVerticalSolidList"/>
    <dgm:cxn modelId="{E18EE60B-8650-4B85-8C8A-B807B9148FC8}" type="presParOf" srcId="{D40A0249-41A7-44A6-A657-361E8C18FD42}" destId="{1375F890-B8F8-4966-ABCD-B672FD4512B7}" srcOrd="3" destOrd="0" presId="urn:microsoft.com/office/officeart/2018/2/layout/IconVerticalSolidList"/>
    <dgm:cxn modelId="{F370D9F7-088E-4B78-8272-0E311B15486B}" type="presParOf" srcId="{D40A0249-41A7-44A6-A657-361E8C18FD42}" destId="{9887B295-B446-4B8E-AEA4-76754DE9DD89}" srcOrd="4" destOrd="0" presId="urn:microsoft.com/office/officeart/2018/2/layout/IconVerticalSolidList"/>
    <dgm:cxn modelId="{968D7DEE-AF0E-4BA0-9080-0C524E005C39}" type="presParOf" srcId="{9887B295-B446-4B8E-AEA4-76754DE9DD89}" destId="{436A8B1C-2D30-44BB-9150-7099503C8960}" srcOrd="0" destOrd="0" presId="urn:microsoft.com/office/officeart/2018/2/layout/IconVerticalSolidList"/>
    <dgm:cxn modelId="{CE4D3AA4-D0A5-472B-A6D2-E2D35A5DE21A}" type="presParOf" srcId="{9887B295-B446-4B8E-AEA4-76754DE9DD89}" destId="{1A8B8B62-3037-4506-89D7-28710774070B}" srcOrd="1" destOrd="0" presId="urn:microsoft.com/office/officeart/2018/2/layout/IconVerticalSolidList"/>
    <dgm:cxn modelId="{C939EEF1-F0C3-4C00-83D5-BE315DAD62D3}" type="presParOf" srcId="{9887B295-B446-4B8E-AEA4-76754DE9DD89}" destId="{2FFC6342-A780-4396-8FAC-8E7FAE77A6E2}" srcOrd="2" destOrd="0" presId="urn:microsoft.com/office/officeart/2018/2/layout/IconVerticalSolidList"/>
    <dgm:cxn modelId="{1493C073-EB9E-467F-8BBD-604D0CFE685E}" type="presParOf" srcId="{9887B295-B446-4B8E-AEA4-76754DE9DD89}" destId="{D5847293-6F0A-4807-B203-585610F4F5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957C-BFAC-446D-9573-48333BEC34E6}">
      <dsp:nvSpPr>
        <dsp:cNvPr id="0" name=""/>
        <dsp:cNvSpPr/>
      </dsp:nvSpPr>
      <dsp:spPr>
        <a:xfrm>
          <a:off x="0" y="601"/>
          <a:ext cx="5607050" cy="1407541"/>
        </a:xfrm>
        <a:prstGeom prst="rect">
          <a:avLst/>
        </a:prstGeom>
        <a:solidFill>
          <a:schemeClr val="tx1"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6B2CCF-B717-4C6F-9115-44EF0ECE6018}">
      <dsp:nvSpPr>
        <dsp:cNvPr id="0" name=""/>
        <dsp:cNvSpPr/>
      </dsp:nvSpPr>
      <dsp:spPr>
        <a:xfrm>
          <a:off x="522039" y="413556"/>
          <a:ext cx="581632" cy="5816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5AF6F0-F4DA-48FE-85EB-61ADFB42AA13}">
      <dsp:nvSpPr>
        <dsp:cNvPr id="0" name=""/>
        <dsp:cNvSpPr/>
      </dsp:nvSpPr>
      <dsp:spPr>
        <a:xfrm>
          <a:off x="1625711" y="601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Tani w produkcji, wdrożeniu i eksploatacji</a:t>
          </a:r>
        </a:p>
      </dsp:txBody>
      <dsp:txXfrm>
        <a:off x="1625711" y="601"/>
        <a:ext cx="3981338" cy="1407541"/>
      </dsp:txXfrm>
    </dsp:sp>
    <dsp:sp modelId="{79919C57-A32A-40F6-B106-B4E0CE644E4C}">
      <dsp:nvSpPr>
        <dsp:cNvPr id="0" name=""/>
        <dsp:cNvSpPr/>
      </dsp:nvSpPr>
      <dsp:spPr>
        <a:xfrm>
          <a:off x="0" y="1715902"/>
          <a:ext cx="5607050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FDF55F-B3E9-423D-AD21-A6446C5D7455}">
      <dsp:nvSpPr>
        <dsp:cNvPr id="0" name=""/>
        <dsp:cNvSpPr/>
      </dsp:nvSpPr>
      <dsp:spPr>
        <a:xfrm>
          <a:off x="522039" y="2172983"/>
          <a:ext cx="581632" cy="5816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F6AD63-74FB-40E4-9D40-4178AFD87F60}">
      <dsp:nvSpPr>
        <dsp:cNvPr id="0" name=""/>
        <dsp:cNvSpPr/>
      </dsp:nvSpPr>
      <dsp:spPr>
        <a:xfrm>
          <a:off x="1625711" y="1760029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Łatwy i szybki</a:t>
          </a:r>
          <a:r>
            <a:rPr lang="pl-PL" sz="2500" kern="1200" baseline="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 w użyciu</a:t>
          </a:r>
          <a:endParaRPr lang="pl-PL" sz="2500" kern="1200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sp:txBody>
      <dsp:txXfrm>
        <a:off x="1625711" y="1760029"/>
        <a:ext cx="3981338" cy="1407541"/>
      </dsp:txXfrm>
    </dsp:sp>
    <dsp:sp modelId="{436A8B1C-2D30-44BB-9150-7099503C8960}">
      <dsp:nvSpPr>
        <dsp:cNvPr id="0" name=""/>
        <dsp:cNvSpPr/>
      </dsp:nvSpPr>
      <dsp:spPr>
        <a:xfrm>
          <a:off x="0" y="3520058"/>
          <a:ext cx="5607050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8B8B62-3037-4506-89D7-28710774070B}">
      <dsp:nvSpPr>
        <dsp:cNvPr id="0" name=""/>
        <dsp:cNvSpPr/>
      </dsp:nvSpPr>
      <dsp:spPr>
        <a:xfrm>
          <a:off x="548476" y="3958848"/>
          <a:ext cx="528758" cy="5287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47293-6F0A-4807-B203-585610F4F535}">
      <dsp:nvSpPr>
        <dsp:cNvPr id="0" name=""/>
        <dsp:cNvSpPr/>
      </dsp:nvSpPr>
      <dsp:spPr>
        <a:xfrm>
          <a:off x="1625711" y="3519456"/>
          <a:ext cx="3981338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rtlCol="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Open Source</a:t>
          </a:r>
        </a:p>
      </dsp:txBody>
      <dsp:txXfrm>
        <a:off x="1625711" y="3519456"/>
        <a:ext cx="3981338" cy="1407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a ikon pełnych pionowych"/>
  <dgm:desc val="Umożliwia pokazanie serii elementów wizualnych od góry do dołu wraz z tekstem poziomu 1 lub tekstem poziomu 1 i 2 zgrupowanym w kształcie. Sprawdza się najlepiej w przypadku ikon lub małych obrazów z dłuższymi opisami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F6D58-5095-47EF-9E4B-64AB5263B3F2}" type="datetime1">
              <a:rPr lang="pl-PL" smtClean="0"/>
              <a:t>21.04.2021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3DA48-2307-456E-B4FF-33E7B5C098A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5454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3DD8B-1DD4-4418-A456-8CE615EE6B3D}" type="datetime1">
              <a:rPr lang="pl-PL" smtClean="0"/>
              <a:pPr/>
              <a:t>21.04.2021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dirty="0"/>
              <a:t>Edytuj style wzorca tekstu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48441-295C-40F2-A84B-9688B5EF1850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89505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3025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1814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658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732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432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3194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684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499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381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692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542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715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821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6798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48441-295C-40F2-A84B-9688B5EF1850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818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3631A1-7201-4570-BA8A-282357B7D63A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82707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0BCA30-AA16-4B99-B2AC-F7C99F426828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3842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7321C-7E4D-450C-A124-CB2C42C8F938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2223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FA928C-B207-40A4-8705-15EA9A7EBECE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1822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0D73A7-0999-4084-8592-FBAA05D84700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82856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928B3F-1FCE-46C4-8D04-89B8A423AE70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3665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51916B-7538-481A-974C-AE9F12E502A7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588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F72A51-ABD1-4568-9C52-AFE511945D17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007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C6550B-66DF-4212-9FA7-9F5CCD07D869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3599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9" name="Data — symbol zastępczy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398FD4-17A0-4B26-AF10-BE62CDF0FBFE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10" name="Stopka — symbol zastępczy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053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4730A8A7-716D-4D4D-8313-6C9D41213DD5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4778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876DEF34-02CD-443D-B791-CC4628EB6097}" type="datetime1">
              <a:rPr lang="pl-PL" noProof="0" smtClean="0"/>
              <a:t>21.04.2021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
              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8659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://propagandastudios.j.pl/KES.html" TargetMode="External"/><Relationship Id="rId4" Type="http://schemas.openxmlformats.org/officeDocument/2006/relationships/hyperlink" Target="mailto:studios.propaganda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292" y="-314325"/>
            <a:ext cx="3934435" cy="4894716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pl-PL" sz="3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678102"/>
            <a:ext cx="4486656" cy="90057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l-PL" sz="1800" dirty="0">
                <a:solidFill>
                  <a:schemeClr val="tx1"/>
                </a:solidFill>
              </a:rPr>
              <a:t>Miłosz Klim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Krystian </a:t>
            </a:r>
            <a:r>
              <a:rPr lang="pl-PL" sz="1800" dirty="0" err="1">
                <a:solidFill>
                  <a:schemeClr val="tx1"/>
                </a:solidFill>
              </a:rPr>
              <a:t>Olesiejko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2021</a:t>
            </a:r>
          </a:p>
        </p:txBody>
      </p:sp>
      <p:pic>
        <p:nvPicPr>
          <p:cNvPr id="5" name="Obraz 4" descr="Notowania giełdowe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89883514-B9AA-48EA-B87D-58629F2C4598}"/>
              </a:ext>
            </a:extLst>
          </p:cNvPr>
          <p:cNvSpPr txBox="1">
            <a:spLocks/>
          </p:cNvSpPr>
          <p:nvPr/>
        </p:nvSpPr>
        <p:spPr>
          <a:xfrm>
            <a:off x="134224" y="1979805"/>
            <a:ext cx="5830348" cy="26005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 err="1">
                <a:solidFill>
                  <a:schemeClr val="tx1"/>
                </a:solidFill>
                <a:latin typeface="Gill Sans MT (Nagłówki)"/>
              </a:rPr>
              <a:t>K</a:t>
            </a:r>
            <a:r>
              <a:rPr lang="pl-PL" sz="4400" dirty="0" err="1">
                <a:solidFill>
                  <a:schemeClr val="tx1"/>
                </a:solidFill>
                <a:latin typeface="Gill Sans MT (Nagłówki)"/>
              </a:rPr>
              <a:t>eep</a:t>
            </a:r>
            <a:endParaRPr lang="pl-PL" sz="4400" dirty="0">
              <a:solidFill>
                <a:schemeClr val="tx1"/>
              </a:solidFill>
              <a:latin typeface="Gill Sans MT (Nagłówki)"/>
            </a:endParaRPr>
          </a:p>
          <a:p>
            <a:r>
              <a:rPr lang="pl-PL" sz="4400" b="1" dirty="0" err="1">
                <a:solidFill>
                  <a:schemeClr val="tx1"/>
                </a:solidFill>
                <a:latin typeface="Gill Sans MT (Nagłówki)"/>
              </a:rPr>
              <a:t>E</a:t>
            </a:r>
            <a:r>
              <a:rPr lang="pl-PL" sz="4400" dirty="0" err="1">
                <a:solidFill>
                  <a:schemeClr val="tx1"/>
                </a:solidFill>
                <a:latin typeface="Gill Sans MT (Nagłówki)"/>
              </a:rPr>
              <a:t>veryone</a:t>
            </a:r>
            <a:endParaRPr lang="pl-PL" sz="4400" dirty="0">
              <a:solidFill>
                <a:schemeClr val="tx1"/>
              </a:solidFill>
              <a:latin typeface="Gill Sans MT (Nagłówki)"/>
            </a:endParaRPr>
          </a:p>
          <a:p>
            <a:r>
              <a:rPr lang="pl-PL" sz="4400" b="1" dirty="0" err="1">
                <a:solidFill>
                  <a:schemeClr val="tx1"/>
                </a:solidFill>
                <a:latin typeface="Gill Sans MT (Nagłówki)"/>
              </a:rPr>
              <a:t>S</a:t>
            </a:r>
            <a:r>
              <a:rPr lang="pl-PL" sz="4400" dirty="0" err="1">
                <a:solidFill>
                  <a:schemeClr val="tx1"/>
                </a:solidFill>
                <a:latin typeface="Gill Sans MT (Nagłówki)"/>
              </a:rPr>
              <a:t>ave</a:t>
            </a:r>
            <a:endParaRPr lang="pl-PL" sz="4400" dirty="0">
              <a:solidFill>
                <a:schemeClr val="tx1"/>
              </a:solidFill>
              <a:latin typeface="Gill Sans MT (Nagłówki)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39A26E7-8A60-4B56-868E-5DE3B271A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7000" l="4200" r="94800">
                        <a14:foregroundMark x1="7200" y1="45200" x2="9200" y2="46000"/>
                        <a14:foregroundMark x1="5000" y1="45800" x2="4200" y2="45400"/>
                        <a14:foregroundMark x1="13800" y1="37200" x2="13800" y2="37200"/>
                        <a14:foregroundMark x1="13000" y1="39200" x2="13000" y2="39200"/>
                        <a14:foregroundMark x1="13400" y1="38200" x2="13400" y2="38200"/>
                        <a14:foregroundMark x1="13200" y1="38200" x2="13000" y2="38200"/>
                        <a14:foregroundMark x1="13000" y1="38200" x2="13000" y2="38000"/>
                        <a14:foregroundMark x1="13000" y1="38400" x2="13200" y2="38800"/>
                        <a14:foregroundMark x1="10000" y1="38200" x2="10400" y2="37200"/>
                        <a14:foregroundMark x1="10000" y1="38400" x2="10000" y2="37400"/>
                        <a14:foregroundMark x1="10000" y1="38000" x2="9400" y2="37600"/>
                        <a14:foregroundMark x1="10200" y1="37600" x2="10800" y2="37600"/>
                        <a14:foregroundMark x1="13000" y1="38600" x2="12600" y2="38200"/>
                        <a14:foregroundMark x1="13400" y1="38000" x2="12800" y2="38000"/>
                        <a14:foregroundMark x1="6985" y1="35721" x2="7400" y2="34200"/>
                        <a14:foregroundMark x1="6800" y1="36400" x2="6925" y2="35941"/>
                        <a14:foregroundMark x1="6800" y1="36800" x2="7400" y2="37400"/>
                        <a14:foregroundMark x1="15717" y1="32800" x2="14800" y2="33800"/>
                        <a14:foregroundMark x1="17000" y1="31400" x2="16083" y2="32400"/>
                        <a14:foregroundMark x1="18800" y1="28000" x2="13800" y2="24200"/>
                        <a14:foregroundMark x1="27706" y1="19399" x2="28400" y2="20200"/>
                        <a14:foregroundMark x1="25513" y1="16868" x2="26471" y2="17974"/>
                        <a14:foregroundMark x1="24448" y1="15639" x2="24760" y2="16000"/>
                        <a14:foregroundMark x1="23200" y1="14200" x2="24217" y2="15373"/>
                        <a14:foregroundMark x1="32400" y1="14200" x2="33200" y2="16400"/>
                        <a14:foregroundMark x1="38200" y1="10800" x2="37000" y2="11400"/>
                        <a14:foregroundMark x1="39600" y1="6800" x2="39800" y2="6600"/>
                        <a14:foregroundMark x1="45400" y1="6000" x2="43800" y2="6600"/>
                        <a14:foregroundMark x1="51400" y1="7000" x2="53400" y2="9800"/>
                        <a14:foregroundMark x1="59400" y1="8800" x2="58400" y2="11000"/>
                        <a14:foregroundMark x1="68000" y1="11800" x2="68400" y2="14200"/>
                        <a14:foregroundMark x1="73600" y1="15800" x2="75200" y2="13600"/>
                        <a14:foregroundMark x1="83200" y1="24400" x2="82800" y2="22200"/>
                        <a14:foregroundMark x1="85733" y1="29800" x2="86000" y2="30200"/>
                        <a14:foregroundMark x1="85200" y1="29000" x2="85733" y2="29800"/>
                        <a14:foregroundMark x1="90400" y1="35000" x2="88400" y2="36400"/>
                        <a14:foregroundMark x1="94800" y1="37400" x2="94600" y2="37600"/>
                        <a14:foregroundMark x1="94400" y1="37600" x2="93800" y2="37600"/>
                        <a14:foregroundMark x1="93400" y1="41600" x2="90600" y2="42200"/>
                        <a14:foregroundMark x1="54000" y1="42200" x2="55200" y2="48800"/>
                        <a14:foregroundMark x1="8800" y1="69200" x2="8800" y2="69200"/>
                        <a14:foregroundMark x1="10400" y1="73200" x2="10400" y2="73200"/>
                        <a14:foregroundMark x1="13000" y1="76600" x2="13000" y2="76600"/>
                        <a14:foregroundMark x1="15200" y1="80400" x2="15200" y2="80400"/>
                        <a14:foregroundMark x1="18200" y1="83400" x2="18200" y2="83400"/>
                        <a14:foregroundMark x1="21400" y1="86400" x2="21400" y2="86400"/>
                        <a14:foregroundMark x1="24400" y1="88800" x2="24400" y2="88800"/>
                        <a14:foregroundMark x1="28200" y1="91200" x2="28200" y2="91200"/>
                        <a14:foregroundMark x1="32000" y1="93000" x2="31200" y2="93000"/>
                        <a14:foregroundMark x1="35400" y1="94800" x2="35400" y2="94800"/>
                        <a14:foregroundMark x1="39800" y1="95800" x2="39800" y2="95800"/>
                        <a14:foregroundMark x1="90800" y1="69600" x2="90800" y2="69600"/>
                        <a14:foregroundMark x1="89400" y1="73000" x2="89400" y2="73000"/>
                        <a14:foregroundMark x1="87200" y1="77000" x2="87200" y2="77000"/>
                        <a14:foregroundMark x1="84800" y1="80000" x2="84800" y2="80000"/>
                        <a14:foregroundMark x1="82000" y1="83200" x2="82000" y2="83200"/>
                        <a14:foregroundMark x1="79400" y1="86400" x2="79400" y2="86400"/>
                        <a14:foregroundMark x1="75800" y1="89200" x2="75800" y2="89200"/>
                        <a14:foregroundMark x1="72000" y1="91200" x2="72000" y2="91200"/>
                        <a14:foregroundMark x1="68400" y1="92600" x2="68400" y2="92600"/>
                        <a14:foregroundMark x1="64600" y1="94800" x2="64600" y2="94800"/>
                        <a14:foregroundMark x1="60200" y1="95800" x2="60200" y2="95800"/>
                        <a14:foregroundMark x1="51800" y1="97000" x2="51800" y2="97000"/>
                        <a14:foregroundMark x1="47800" y1="96600" x2="47800" y2="96600"/>
                        <a14:foregroundMark x1="43400" y1="96600" x2="43400" y2="96600"/>
                        <a14:foregroundMark x1="56400" y1="96600" x2="56400" y2="96600"/>
                        <a14:backgroundMark x1="12000" y1="37200" x2="12305" y2="37505"/>
                        <a14:backgroundMark x1="11422" y1="36622" x2="12000" y2="37200"/>
                        <a14:backgroundMark x1="10825" y1="36025" x2="11056" y2="36256"/>
                        <a14:backgroundMark x1="10088" y1="35288" x2="10798" y2="35998"/>
                        <a14:backgroundMark x1="8968" y1="34168" x2="9488" y2="34688"/>
                        <a14:backgroundMark x1="9000" y1="34200" x2="8972" y2="34172"/>
                        <a14:backgroundMark x1="9356" y1="37505" x2="7809" y2="37078"/>
                        <a14:backgroundMark x1="11875" y1="38200" x2="10636" y2="37858"/>
                        <a14:backgroundMark x1="12600" y1="38400" x2="11875" y2="38200"/>
                        <a14:backgroundMark x1="16200" y1="24200" x2="16200" y2="24200"/>
                        <a14:backgroundMark x1="24400" y1="16000" x2="24400" y2="16000"/>
                        <a14:backgroundMark x1="26600" y1="19000" x2="26600" y2="19000"/>
                        <a14:backgroundMark x1="26200" y1="18400" x2="27200" y2="18400"/>
                        <a14:backgroundMark x1="26800" y1="19200" x2="27600" y2="18600"/>
                        <a14:backgroundMark x1="26400" y1="18200" x2="26800" y2="17600"/>
                        <a14:backgroundMark x1="26800" y1="19400" x2="28000" y2="18800"/>
                        <a14:backgroundMark x1="24200" y1="15400" x2="24600" y2="15400"/>
                        <a14:backgroundMark x1="24800" y1="16400" x2="25400" y2="16000"/>
                        <a14:backgroundMark x1="24600" y1="16400" x2="25200" y2="15800"/>
                        <a14:backgroundMark x1="24600" y1="16800" x2="26000" y2="15800"/>
                        <a14:backgroundMark x1="45600" y1="7600" x2="45600" y2="7600"/>
                        <a14:backgroundMark x1="87200" y1="29800" x2="87200" y2="29800"/>
                        <a14:backgroundMark x1="15200" y1="32400" x2="15200" y2="32800"/>
                        <a14:backgroundMark x1="11200" y1="37800" x2="11400" y2="37200"/>
                        <a14:backgroundMark x1="12000" y1="38200" x2="12600" y2="37600"/>
                        <a14:backgroundMark x1="7800" y1="37000" x2="7600" y2="3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866" y="49824"/>
            <a:ext cx="1832267" cy="18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B78894-19E5-4916-B37E-B4A80B9B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Schemat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BA13E2-97DA-439C-A5CE-C57C079B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54193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8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B78894-19E5-4916-B37E-B4A80B9B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864" y="-87264"/>
            <a:ext cx="3363974" cy="1495794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Druk obudowy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028189-8B9C-47A2-B41D-10FA661D478C}"/>
              </a:ext>
            </a:extLst>
          </p:cNvPr>
          <p:cNvSpPr txBox="1"/>
          <p:nvPr/>
        </p:nvSpPr>
        <p:spPr>
          <a:xfrm>
            <a:off x="7537704" y="1904302"/>
            <a:ext cx="46542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Obudowa została wydrukowana przy pomocy drukarki 3D w technologii FDM, której główną zaletą jest krótki czas realizacji.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Dzięki zastosowaniu druku przestrzennego mogliśmy zamknąć system KES w przestronnym pudełku pasującym do ramienia, a nawet nogi!</a:t>
            </a:r>
          </a:p>
          <a:p>
            <a:r>
              <a:rPr lang="pl-PL" dirty="0">
                <a:solidFill>
                  <a:schemeClr val="bg1"/>
                </a:solidFill>
              </a:rPr>
              <a:t>Drukarka </a:t>
            </a:r>
            <a:r>
              <a:rPr lang="pl-PL" dirty="0" err="1">
                <a:solidFill>
                  <a:schemeClr val="bg1"/>
                </a:solidFill>
              </a:rPr>
              <a:t>ender</a:t>
            </a:r>
            <a:r>
              <a:rPr lang="pl-PL" dirty="0">
                <a:solidFill>
                  <a:schemeClr val="bg1"/>
                </a:solidFill>
              </a:rPr>
              <a:t> 3 pozwoliła nam na odtworzenie detali projektu z dokładnością do 40 mikronów. </a:t>
            </a:r>
          </a:p>
          <a:p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Materiałem jaki zastosowaliśmy jest PET-G, znany ze swojej odporności mechanicznej oraz elastyczności, dodatkowo materiał ten może być poddany recyklingowi.</a:t>
            </a:r>
          </a:p>
        </p:txBody>
      </p:sp>
      <p:pic>
        <p:nvPicPr>
          <p:cNvPr id="3080" name="Picture 8" descr="GitHub - hyotynen/Ender-3-Pro: Creality Ender 3 Pro - 3D Printer Models,  Customizations, Printing Profiles">
            <a:extLst>
              <a:ext uri="{FF2B5EF4-FFF2-40B4-BE49-F238E27FC236}">
                <a16:creationId xmlns:a16="http://schemas.microsoft.com/office/drawing/2014/main" id="{8298E00F-3BAC-482F-B537-C191C694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826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B78894-19E5-4916-B37E-B4A80B9B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 fontScale="90000"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Wizualizacja procesu druku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C820AEE-08D7-4574-A0B8-492E75A6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55" y="1643674"/>
            <a:ext cx="6338436" cy="35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B78894-19E5-4916-B37E-B4A80B9B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2865" y="-112430"/>
            <a:ext cx="3363974" cy="1495794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Aplikacja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028189-8B9C-47A2-B41D-10FA661D478C}"/>
              </a:ext>
            </a:extLst>
          </p:cNvPr>
          <p:cNvSpPr txBox="1"/>
          <p:nvPr/>
        </p:nvSpPr>
        <p:spPr>
          <a:xfrm>
            <a:off x="7955984" y="1929469"/>
            <a:ext cx="4110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Aplikacja oparta o silnik Unity 3D,  pozwalająca na wygodną obserwację odczytów parametrów z wielu urządzeń na raz.</a:t>
            </a:r>
          </a:p>
          <a:p>
            <a:r>
              <a:rPr lang="pl-PL" dirty="0">
                <a:solidFill>
                  <a:schemeClr val="bg1"/>
                </a:solidFill>
              </a:rPr>
              <a:t>Wymiana danych następuje po przez protokół http.</a:t>
            </a:r>
          </a:p>
          <a:p>
            <a:r>
              <a:rPr lang="pl-PL" dirty="0">
                <a:solidFill>
                  <a:schemeClr val="bg1"/>
                </a:solidFill>
              </a:rPr>
              <a:t>W przyszłości aplikacja będzie rozszerzana o kolejne funkcjonalności, pokroju zapisywania profili pracowników w bazie danych, opartej o system Maria DB.</a:t>
            </a:r>
          </a:p>
          <a:p>
            <a:r>
              <a:rPr lang="pl-PL" dirty="0">
                <a:solidFill>
                  <a:schemeClr val="bg1"/>
                </a:solidFill>
              </a:rPr>
              <a:t>Nie wykluczamy również zrezygnowania z protokołu http, który jest dość obciążający dla mikrokontrolera.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D76A615-201E-4419-8E4A-DB177A8C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3" y="121954"/>
            <a:ext cx="4947167" cy="26822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2D9866-4F45-4726-BEDE-D1E541BB2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052" y="2583095"/>
            <a:ext cx="3676651" cy="29413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B9BB352-7AFB-4844-A378-96F6455BA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20" y="3004420"/>
            <a:ext cx="2807873" cy="36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2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158A7FF-5B6A-4D54-851A-1F6F7667F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EB78894-19E5-4916-B37E-B4A80B9B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576" y="3428999"/>
            <a:ext cx="6014907" cy="3231859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Program informujący użytkownika o utracie komunikacji z urządzeniem „Antek” </a:t>
            </a:r>
          </a:p>
        </p:txBody>
      </p:sp>
    </p:spTree>
    <p:extLst>
      <p:ext uri="{BB962C8B-B14F-4D97-AF65-F5344CB8AC3E}">
        <p14:creationId xmlns:p14="http://schemas.microsoft.com/office/powerpoint/2010/main" val="1808973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F70220-677A-411B-B416-94321A55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318" y="-125834"/>
            <a:ext cx="4451773" cy="1498992"/>
          </a:xfrm>
          <a:noFill/>
          <a:ln w="31750" cap="sq">
            <a:solidFill>
              <a:schemeClr val="bg1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l-PL" dirty="0">
                <a:solidFill>
                  <a:schemeClr val="bg1"/>
                </a:solidFill>
              </a:rPr>
              <a:t>Koniec</a:t>
            </a:r>
          </a:p>
        </p:txBody>
      </p:sp>
      <p:pic>
        <p:nvPicPr>
          <p:cNvPr id="4" name="Obraz 3" descr="Ręka z długopisem wskazująca na notowania">
            <a:extLst>
              <a:ext uri="{FF2B5EF4-FFF2-40B4-BE49-F238E27FC236}">
                <a16:creationId xmlns:a16="http://schemas.microsoft.com/office/drawing/2014/main" id="{AB2E0BE0-B684-4228-A4DF-58C8CAFFD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667D1328-A694-4327-A93A-3D919FD65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06902"/>
            <a:ext cx="4451773" cy="3101983"/>
          </a:xfrm>
        </p:spPr>
        <p:txBody>
          <a:bodyPr rtlCol="0"/>
          <a:lstStyle/>
          <a:p>
            <a:pPr marL="0" indent="0" rtl="0">
              <a:buNone/>
            </a:pPr>
            <a:r>
              <a:rPr lang="pl-PL" dirty="0">
                <a:solidFill>
                  <a:schemeClr val="bg1"/>
                </a:solidFill>
                <a:hlinkClick r:id="rId4"/>
              </a:rPr>
              <a:t>studios.propaganda@gmail.com</a:t>
            </a:r>
            <a:endParaRPr lang="pl-PL" dirty="0">
              <a:solidFill>
                <a:schemeClr val="bg1"/>
              </a:solidFill>
            </a:endParaRPr>
          </a:p>
          <a:p>
            <a:pPr marL="0" indent="0" rtl="0">
              <a:buNone/>
            </a:pPr>
            <a:r>
              <a:rPr lang="pl-PL" dirty="0">
                <a:solidFill>
                  <a:schemeClr val="bg1"/>
                </a:solidFill>
                <a:hlinkClick r:id="rId5"/>
              </a:rPr>
              <a:t>http://propagandastudios.j.pl/KES.html</a:t>
            </a:r>
            <a:endParaRPr lang="pl-PL" dirty="0">
              <a:solidFill>
                <a:schemeClr val="bg1"/>
              </a:solidFill>
            </a:endParaRPr>
          </a:p>
          <a:p>
            <a:pPr marL="0" indent="0" rtl="0">
              <a:buNone/>
            </a:pPr>
            <a:endParaRPr lang="pl-PL" dirty="0">
              <a:solidFill>
                <a:schemeClr val="bg1"/>
              </a:solidFill>
            </a:endParaRPr>
          </a:p>
          <a:p>
            <a:pPr rtl="0"/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5F11512-E0DA-48A8-8E50-B647EDCB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847" y="2028809"/>
            <a:ext cx="4657324" cy="465732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1F9F66A-98B4-4610-86AA-156590F1C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10"/>
            <a:ext cx="3428990" cy="34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4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26" y="-419450"/>
            <a:ext cx="5830348" cy="1491013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pl-PL" sz="3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2508307"/>
            <a:ext cx="4953000" cy="3882967"/>
          </a:xfrm>
        </p:spPr>
        <p:txBody>
          <a:bodyPr rtlCol="0">
            <a:normAutofit/>
          </a:bodyPr>
          <a:lstStyle/>
          <a:p>
            <a:pPr rtl="0"/>
            <a:r>
              <a:rPr lang="pl-PL" sz="1800" dirty="0">
                <a:solidFill>
                  <a:schemeClr val="tx1"/>
                </a:solidFill>
              </a:rPr>
              <a:t>KES to otwarto źródłowy system monitorowania funkcji życiowych osób pracujących w trudnych warunkach i osób starszych</a:t>
            </a:r>
          </a:p>
          <a:p>
            <a:pPr rtl="0"/>
            <a:r>
              <a:rPr lang="pl-PL" sz="1800" dirty="0">
                <a:solidFill>
                  <a:schemeClr val="tx1"/>
                </a:solidFill>
              </a:rPr>
              <a:t>Głównym celem projektu, było dostarczenie produktu, który w możliwie jak najtańszy sposób umożliwi reagowanie na sytuacje potencjalnie niebezpieczne, zanim te jeszcze zaistnieją.</a:t>
            </a:r>
          </a:p>
          <a:p>
            <a:pPr rtl="0"/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5" name="Obraz 4" descr="Notowania giełdowe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89883514-B9AA-48EA-B87D-58629F2C4598}"/>
              </a:ext>
            </a:extLst>
          </p:cNvPr>
          <p:cNvSpPr txBox="1">
            <a:spLocks/>
          </p:cNvSpPr>
          <p:nvPr/>
        </p:nvSpPr>
        <p:spPr>
          <a:xfrm>
            <a:off x="132826" y="211954"/>
            <a:ext cx="5830348" cy="859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solidFill>
                  <a:schemeClr val="tx1"/>
                </a:solidFill>
                <a:latin typeface="Gill Sans MT (Nagłówki)"/>
              </a:rPr>
              <a:t>KES</a:t>
            </a:r>
            <a:endParaRPr lang="pl-PL" sz="4400" dirty="0">
              <a:solidFill>
                <a:schemeClr val="tx1"/>
              </a:solidFill>
              <a:latin typeface="Gill Sans MT (Nagłówki)"/>
            </a:endParaRPr>
          </a:p>
        </p:txBody>
      </p:sp>
    </p:spTree>
    <p:extLst>
      <p:ext uri="{BB962C8B-B14F-4D97-AF65-F5344CB8AC3E}">
        <p14:creationId xmlns:p14="http://schemas.microsoft.com/office/powerpoint/2010/main" val="191256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Prostokąt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78" y="2681103"/>
            <a:ext cx="3363974" cy="1495794"/>
          </a:xfrm>
          <a:noFill/>
          <a:ln>
            <a:solidFill>
              <a:schemeClr val="bg1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l-PL" dirty="0">
                <a:solidFill>
                  <a:schemeClr val="bg1"/>
                </a:solidFill>
              </a:rPr>
              <a:t>Założenia projektu</a:t>
            </a:r>
          </a:p>
        </p:txBody>
      </p:sp>
      <p:pic>
        <p:nvPicPr>
          <p:cNvPr id="4" name="Obraz 3" descr="Notowania giełdowe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729" y="0"/>
            <a:ext cx="7541091" cy="6858000"/>
          </a:xfrm>
          <a:prstGeom prst="rect">
            <a:avLst/>
          </a:prstGeom>
        </p:spPr>
      </p:pic>
      <p:graphicFrame>
        <p:nvGraphicFramePr>
          <p:cNvPr id="5" name="Zawartość — symbol zastępczy 2" descr="Ikona — punktory">
            <a:extLst>
              <a:ext uri="{FF2B5EF4-FFF2-40B4-BE49-F238E27FC236}">
                <a16:creationId xmlns:a16="http://schemas.microsoft.com/office/drawing/2014/main" id="{51938B4F-26EE-4238-880D-3CE26A7E4A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019045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2431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26" y="-276836"/>
            <a:ext cx="5830348" cy="134840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pl-PL" sz="3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650" y="1937857"/>
            <a:ext cx="5486399" cy="4453418"/>
          </a:xfrm>
        </p:spPr>
        <p:txBody>
          <a:bodyPr rtlCol="0">
            <a:normAutofit/>
          </a:bodyPr>
          <a:lstStyle/>
          <a:p>
            <a:pPr rtl="0"/>
            <a:r>
              <a:rPr lang="pl-PL" sz="1800" dirty="0">
                <a:solidFill>
                  <a:schemeClr val="tx1"/>
                </a:solidFill>
              </a:rPr>
              <a:t>Ogromną zaletą </a:t>
            </a:r>
            <a:r>
              <a:rPr lang="pl-PL" sz="1800" dirty="0" err="1">
                <a:solidFill>
                  <a:schemeClr val="tx1"/>
                </a:solidFill>
              </a:rPr>
              <a:t>KES’a</a:t>
            </a:r>
            <a:r>
              <a:rPr lang="pl-PL" sz="1800" dirty="0">
                <a:solidFill>
                  <a:schemeClr val="tx1"/>
                </a:solidFill>
              </a:rPr>
              <a:t> jest bardzo niski koszt wdrożenia – poszczególne jego elementy komunikują się za pomocą standardowych protokołów sieciowych.</a:t>
            </a:r>
          </a:p>
          <a:p>
            <a:pPr rtl="0"/>
            <a:r>
              <a:rPr lang="pl-PL" sz="1800" dirty="0">
                <a:solidFill>
                  <a:schemeClr val="tx1"/>
                </a:solidFill>
              </a:rPr>
              <a:t>Zastosowany mikrokontroler ESP8266 umożliwia w sposób łatwy i tani komunikację za pośrednictwem sieci WI-FI.  Nie zachodzi więc potrzeba przebudowy już istniejącej sieci, a ponadto administrator ma możliwość zarządzania </a:t>
            </a:r>
            <a:r>
              <a:rPr lang="pl-PL" sz="1800" dirty="0" err="1">
                <a:solidFill>
                  <a:schemeClr val="tx1"/>
                </a:solidFill>
              </a:rPr>
              <a:t>KES’em</a:t>
            </a:r>
            <a:r>
              <a:rPr lang="pl-PL" sz="1800" dirty="0">
                <a:solidFill>
                  <a:schemeClr val="tx1"/>
                </a:solidFill>
              </a:rPr>
              <a:t>, przy pomocy standardowych narzędzi.</a:t>
            </a:r>
          </a:p>
          <a:p>
            <a:pPr rtl="0"/>
            <a:r>
              <a:rPr lang="pl-PL" sz="1800" dirty="0">
                <a:solidFill>
                  <a:schemeClr val="tx1"/>
                </a:solidFill>
              </a:rPr>
              <a:t>Z kolei użycie protokołu http, pozwala na łatwą administrację i monitoring</a:t>
            </a:r>
          </a:p>
        </p:txBody>
      </p:sp>
      <p:pic>
        <p:nvPicPr>
          <p:cNvPr id="5" name="Obraz 4" descr="Notowania giełdowe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89883514-B9AA-48EA-B87D-58629F2C4598}"/>
              </a:ext>
            </a:extLst>
          </p:cNvPr>
          <p:cNvSpPr txBox="1">
            <a:spLocks/>
          </p:cNvSpPr>
          <p:nvPr/>
        </p:nvSpPr>
        <p:spPr>
          <a:xfrm>
            <a:off x="75675" y="293615"/>
            <a:ext cx="5830348" cy="5346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solidFill>
                  <a:schemeClr val="tx1"/>
                </a:solidFill>
                <a:latin typeface="Gill Sans MT (Nagłówki)"/>
              </a:rPr>
              <a:t>Wdrożenie</a:t>
            </a:r>
            <a:endParaRPr lang="pl-PL" sz="4400" dirty="0">
              <a:solidFill>
                <a:schemeClr val="tx1"/>
              </a:solidFill>
              <a:latin typeface="Gill Sans MT (Nagłówki)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2F0DBCF-F503-4753-8F5C-47743D80C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767" y="1776179"/>
            <a:ext cx="4958463" cy="33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97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26" y="-148794"/>
            <a:ext cx="5830348" cy="1220357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pl-PL" sz="3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650" y="1283517"/>
            <a:ext cx="5486399" cy="5107758"/>
          </a:xfrm>
        </p:spPr>
        <p:txBody>
          <a:bodyPr rtlCol="0">
            <a:normAutofit/>
          </a:bodyPr>
          <a:lstStyle/>
          <a:p>
            <a:pPr rtl="0"/>
            <a:r>
              <a:rPr lang="pl-PL" sz="1800" dirty="0">
                <a:solidFill>
                  <a:schemeClr val="tx1"/>
                </a:solidFill>
              </a:rPr>
              <a:t>Przy realizacji projektu, używane były głównie części i oprogramowanie realizujące filozofię darmowego i otwarto źródłowego kodu.</a:t>
            </a:r>
          </a:p>
          <a:p>
            <a:pPr rtl="0"/>
            <a:r>
              <a:rPr lang="pl-PL" sz="1800" dirty="0">
                <a:solidFill>
                  <a:schemeClr val="tx1"/>
                </a:solidFill>
              </a:rPr>
              <a:t>Pozwoliło to na znaczne obniżenie kosztów produkcji, oraz pozostawia otwartą furtkę na modyfikacje.</a:t>
            </a:r>
          </a:p>
          <a:p>
            <a:pPr rtl="0"/>
            <a:r>
              <a:rPr lang="pl-PL" sz="1800" dirty="0">
                <a:solidFill>
                  <a:schemeClr val="tx1"/>
                </a:solidFill>
              </a:rPr>
              <a:t>Na przykład:</a:t>
            </a:r>
          </a:p>
          <a:p>
            <a:pPr rtl="0"/>
            <a:r>
              <a:rPr lang="pl-PL" sz="1800" dirty="0">
                <a:solidFill>
                  <a:schemeClr val="tx1"/>
                </a:solidFill>
              </a:rPr>
              <a:t>W momencie gdy pracodawca wykaże potrzebę monitorowanie poziomu natlenienia krwi pracowników, może bez problemu zakupić dowolny moduł realizujący to zadanie, a następnie rozbudować </a:t>
            </a:r>
            <a:r>
              <a:rPr lang="pl-PL" sz="1800" dirty="0" err="1">
                <a:solidFill>
                  <a:schemeClr val="tx1"/>
                </a:solidFill>
              </a:rPr>
              <a:t>firmware</a:t>
            </a:r>
            <a:r>
              <a:rPr lang="pl-PL" sz="1800" dirty="0">
                <a:solidFill>
                  <a:schemeClr val="tx1"/>
                </a:solidFill>
              </a:rPr>
              <a:t>, doklejając po prostu kod obsługujący dodany moduł.</a:t>
            </a:r>
          </a:p>
        </p:txBody>
      </p:sp>
      <p:pic>
        <p:nvPicPr>
          <p:cNvPr id="5" name="Obraz 4" descr="Notowania giełdowe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89883514-B9AA-48EA-B87D-58629F2C4598}"/>
              </a:ext>
            </a:extLst>
          </p:cNvPr>
          <p:cNvSpPr txBox="1">
            <a:spLocks/>
          </p:cNvSpPr>
          <p:nvPr/>
        </p:nvSpPr>
        <p:spPr>
          <a:xfrm>
            <a:off x="132826" y="211954"/>
            <a:ext cx="5830348" cy="859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solidFill>
                  <a:schemeClr val="tx1"/>
                </a:solidFill>
                <a:latin typeface="Gill Sans MT (Nagłówki)"/>
              </a:rPr>
              <a:t>Open </a:t>
            </a:r>
            <a:r>
              <a:rPr lang="pl-PL" sz="4400" b="1" dirty="0" err="1">
                <a:solidFill>
                  <a:schemeClr val="tx1"/>
                </a:solidFill>
                <a:latin typeface="Gill Sans MT (Nagłówki)"/>
              </a:rPr>
              <a:t>source</a:t>
            </a:r>
            <a:endParaRPr lang="pl-PL" sz="4400" dirty="0">
              <a:solidFill>
                <a:schemeClr val="tx1"/>
              </a:solidFill>
              <a:latin typeface="Gill Sans MT (Nagłówki)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386985A-07BA-412F-A3FC-4C47721D4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072" y="914399"/>
            <a:ext cx="4393803" cy="43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26" y="-106042"/>
            <a:ext cx="5830348" cy="1177605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pl-PL" sz="3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650" y="1283517"/>
            <a:ext cx="5486399" cy="5107758"/>
          </a:xfrm>
        </p:spPr>
        <p:txBody>
          <a:bodyPr rtlCol="0">
            <a:normAutofit/>
          </a:bodyPr>
          <a:lstStyle/>
          <a:p>
            <a:pPr rtl="0"/>
            <a:r>
              <a:rPr lang="pl-PL" sz="1800" dirty="0">
                <a:solidFill>
                  <a:schemeClr val="tx1"/>
                </a:solidFill>
              </a:rPr>
              <a:t>W obecnym stanie KES pozwala na monitorowanie parametrów takich jak: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Temperatura ciała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Temperatura otoczenia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Zawartość tlenku węgla w powietrzu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Tętno</a:t>
            </a:r>
          </a:p>
        </p:txBody>
      </p:sp>
      <p:pic>
        <p:nvPicPr>
          <p:cNvPr id="5" name="Obraz 4" descr="Notowania giełdowe">
            <a:extLst>
              <a:ext uri="{FF2B5EF4-FFF2-40B4-BE49-F238E27FC236}">
                <a16:creationId xmlns:a16="http://schemas.microsoft.com/office/drawing/2014/main" id="{112B9624-F8A1-4831-AE43-1D9E266C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89883514-B9AA-48EA-B87D-58629F2C4598}"/>
              </a:ext>
            </a:extLst>
          </p:cNvPr>
          <p:cNvSpPr txBox="1">
            <a:spLocks/>
          </p:cNvSpPr>
          <p:nvPr/>
        </p:nvSpPr>
        <p:spPr>
          <a:xfrm>
            <a:off x="132826" y="211954"/>
            <a:ext cx="5830348" cy="859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solidFill>
                  <a:schemeClr val="tx1"/>
                </a:solidFill>
                <a:latin typeface="Gill Sans MT (Nagłówki)"/>
              </a:rPr>
              <a:t>Możliwości prototypu</a:t>
            </a:r>
            <a:endParaRPr lang="pl-PL" sz="4400" dirty="0">
              <a:solidFill>
                <a:schemeClr val="tx1"/>
              </a:solidFill>
              <a:latin typeface="Gill Sans MT (Nagłówki)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1A403D0-8775-4E02-94C8-AC508EF8F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90" y="1442906"/>
            <a:ext cx="5695818" cy="37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B78894-19E5-4916-B37E-B4A80B9B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 fontScale="90000"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Przykładowy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Sposób noszenia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A21A88-D0B0-4BE9-A04A-3105C2D0E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53" y="495657"/>
            <a:ext cx="6396597" cy="56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9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Wykonanie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8D3AAB9-A643-4372-A270-BF829086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79" y="597438"/>
            <a:ext cx="3418317" cy="2563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9C03C0E-D9FC-4A0B-BBC9-BBEC66F3C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1111"/>
          <a:stretch/>
        </p:blipFill>
        <p:spPr>
          <a:xfrm>
            <a:off x="8525919" y="3712848"/>
            <a:ext cx="3418317" cy="2563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EE7A338-1140-4207-8965-1407CC653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838" y="3712848"/>
            <a:ext cx="3418319" cy="2563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4E7417D-2718-4A01-9C82-4ABF3799A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2188" y="597437"/>
            <a:ext cx="3418318" cy="2563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7005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0AF33C27-9C85-4B30-9AD7-879D48AFE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D5089DD-882D-4413-B8BF-4798BFD84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B78894-19E5-4916-B37E-B4A80B9B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l-PL" dirty="0">
                <a:solidFill>
                  <a:srgbClr val="FFFFFF"/>
                </a:solidFill>
              </a:rPr>
              <a:t>Materiały: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54 zł</a:t>
            </a:r>
          </a:p>
        </p:txBody>
      </p:sp>
      <p:pic>
        <p:nvPicPr>
          <p:cNvPr id="1026" name="Picture 2" descr="Moduł WIFI ESP8266 NodeMcu V3 - Arduino ESP12E">
            <a:extLst>
              <a:ext uri="{FF2B5EF4-FFF2-40B4-BE49-F238E27FC236}">
                <a16:creationId xmlns:a16="http://schemas.microsoft.com/office/drawing/2014/main" id="{F98B340D-00F9-463D-8340-FC246B538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" y="-333555"/>
            <a:ext cx="3068522" cy="30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tytuł 2">
            <a:extLst>
              <a:ext uri="{FF2B5EF4-FFF2-40B4-BE49-F238E27FC236}">
                <a16:creationId xmlns:a16="http://schemas.microsoft.com/office/drawing/2014/main" id="{B504524C-0599-4853-AA02-D88822CB4E78}"/>
              </a:ext>
            </a:extLst>
          </p:cNvPr>
          <p:cNvSpPr txBox="1">
            <a:spLocks/>
          </p:cNvSpPr>
          <p:nvPr/>
        </p:nvSpPr>
        <p:spPr>
          <a:xfrm>
            <a:off x="250998" y="2340719"/>
            <a:ext cx="2640781" cy="41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>
                <a:solidFill>
                  <a:schemeClr val="tx1"/>
                </a:solidFill>
              </a:rPr>
              <a:t>Node</a:t>
            </a:r>
            <a:r>
              <a:rPr lang="pl-PL" dirty="0">
                <a:solidFill>
                  <a:schemeClr val="tx1"/>
                </a:solidFill>
              </a:rPr>
              <a:t> MCU v3 - 15,50zł</a:t>
            </a:r>
          </a:p>
        </p:txBody>
      </p:sp>
      <p:pic>
        <p:nvPicPr>
          <p:cNvPr id="1028" name="Picture 4" descr="Finger Heart Rate (Pulse Rate) Sensor - RAM Electronics">
            <a:extLst>
              <a:ext uri="{FF2B5EF4-FFF2-40B4-BE49-F238E27FC236}">
                <a16:creationId xmlns:a16="http://schemas.microsoft.com/office/drawing/2014/main" id="{741FAD68-5D58-49CA-B19A-A318DB3F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08" y="-201337"/>
            <a:ext cx="3389407" cy="25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dtytuł 2">
            <a:extLst>
              <a:ext uri="{FF2B5EF4-FFF2-40B4-BE49-F238E27FC236}">
                <a16:creationId xmlns:a16="http://schemas.microsoft.com/office/drawing/2014/main" id="{F14E1079-EED1-454B-9CD3-972BCF63F8D6}"/>
              </a:ext>
            </a:extLst>
          </p:cNvPr>
          <p:cNvSpPr txBox="1">
            <a:spLocks/>
          </p:cNvSpPr>
          <p:nvPr/>
        </p:nvSpPr>
        <p:spPr>
          <a:xfrm>
            <a:off x="3682767" y="2355962"/>
            <a:ext cx="3514987" cy="731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Optyczny czujnik tętna- 13,60zł</a:t>
            </a:r>
          </a:p>
        </p:txBody>
      </p:sp>
      <p:pic>
        <p:nvPicPr>
          <p:cNvPr id="1030" name="Picture 6" descr="Płytka uniwersalna 50x70mm - PI01 - PCB budowa prototypów">
            <a:extLst>
              <a:ext uri="{FF2B5EF4-FFF2-40B4-BE49-F238E27FC236}">
                <a16:creationId xmlns:a16="http://schemas.microsoft.com/office/drawing/2014/main" id="{912C66D0-00CC-43EB-BA34-964EC7EE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9" y="2828532"/>
            <a:ext cx="1627261" cy="16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dtytuł 2">
            <a:extLst>
              <a:ext uri="{FF2B5EF4-FFF2-40B4-BE49-F238E27FC236}">
                <a16:creationId xmlns:a16="http://schemas.microsoft.com/office/drawing/2014/main" id="{7EB906A2-53AA-49F1-9395-EE8E34875E93}"/>
              </a:ext>
            </a:extLst>
          </p:cNvPr>
          <p:cNvSpPr txBox="1">
            <a:spLocks/>
          </p:cNvSpPr>
          <p:nvPr/>
        </p:nvSpPr>
        <p:spPr>
          <a:xfrm>
            <a:off x="100668" y="4418307"/>
            <a:ext cx="2640781" cy="410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Płytka uniwersalna- 2,50zł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371DA43-3E1A-4E74-B9A1-A0DD0659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810" y="2829387"/>
            <a:ext cx="1344432" cy="13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dtytuł 2">
            <a:extLst>
              <a:ext uri="{FF2B5EF4-FFF2-40B4-BE49-F238E27FC236}">
                <a16:creationId xmlns:a16="http://schemas.microsoft.com/office/drawing/2014/main" id="{4D19AF3F-59F2-465E-A915-EB804313FEF6}"/>
              </a:ext>
            </a:extLst>
          </p:cNvPr>
          <p:cNvSpPr txBox="1">
            <a:spLocks/>
          </p:cNvSpPr>
          <p:nvPr/>
        </p:nvSpPr>
        <p:spPr>
          <a:xfrm>
            <a:off x="4457349" y="4289465"/>
            <a:ext cx="2805354" cy="257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Termometr DS18B20 – 2x4,40zł</a:t>
            </a:r>
          </a:p>
        </p:txBody>
      </p:sp>
      <p:pic>
        <p:nvPicPr>
          <p:cNvPr id="1034" name="Picture 10" descr="Czujnik MQ-7 czadu , tlenku węgla CO z komparatorem do Arduino">
            <a:extLst>
              <a:ext uri="{FF2B5EF4-FFF2-40B4-BE49-F238E27FC236}">
                <a16:creationId xmlns:a16="http://schemas.microsoft.com/office/drawing/2014/main" id="{91C683C7-E019-447F-8A92-C6D3E876E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38" y="2833647"/>
            <a:ext cx="1344432" cy="117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dtytuł 2">
            <a:extLst>
              <a:ext uri="{FF2B5EF4-FFF2-40B4-BE49-F238E27FC236}">
                <a16:creationId xmlns:a16="http://schemas.microsoft.com/office/drawing/2014/main" id="{0750F951-68D5-4886-95DE-0EE496410377}"/>
              </a:ext>
            </a:extLst>
          </p:cNvPr>
          <p:cNvSpPr txBox="1">
            <a:spLocks/>
          </p:cNvSpPr>
          <p:nvPr/>
        </p:nvSpPr>
        <p:spPr>
          <a:xfrm>
            <a:off x="2194622" y="4078615"/>
            <a:ext cx="2805354" cy="257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Czujnik CO MQ-7 – 13,50zł</a:t>
            </a:r>
          </a:p>
        </p:txBody>
      </p:sp>
      <p:pic>
        <p:nvPicPr>
          <p:cNvPr id="1036" name="Picture 12" descr="Incredible possibilities of Power Bank Market 2017 growth Industry Study in  Detail along with forecast 2022 &amp; CAGR Values Detailed Analysis «  MarketersMEDIA – Press Release Distribution Services – News Release  Distribution Services">
            <a:extLst>
              <a:ext uri="{FF2B5EF4-FFF2-40B4-BE49-F238E27FC236}">
                <a16:creationId xmlns:a16="http://schemas.microsoft.com/office/drawing/2014/main" id="{3C060F8F-0100-4E9A-B77E-F96EF3CD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66" y="4623749"/>
            <a:ext cx="2017575" cy="11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dtytuł 2">
            <a:extLst>
              <a:ext uri="{FF2B5EF4-FFF2-40B4-BE49-F238E27FC236}">
                <a16:creationId xmlns:a16="http://schemas.microsoft.com/office/drawing/2014/main" id="{48DB2FEC-99C5-4711-BFC7-7B0211AB5226}"/>
              </a:ext>
            </a:extLst>
          </p:cNvPr>
          <p:cNvSpPr txBox="1">
            <a:spLocks/>
          </p:cNvSpPr>
          <p:nvPr/>
        </p:nvSpPr>
        <p:spPr>
          <a:xfrm>
            <a:off x="2230976" y="5873815"/>
            <a:ext cx="2805354" cy="257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Zepsuty </a:t>
            </a:r>
            <a:r>
              <a:rPr lang="pl-PL" dirty="0" err="1">
                <a:solidFill>
                  <a:schemeClr val="tx1"/>
                </a:solidFill>
              </a:rPr>
              <a:t>powerbank</a:t>
            </a:r>
            <a:r>
              <a:rPr lang="pl-PL" dirty="0">
                <a:solidFill>
                  <a:schemeClr val="tx1"/>
                </a:solidFill>
              </a:rPr>
              <a:t> – bezcenne</a:t>
            </a:r>
          </a:p>
        </p:txBody>
      </p:sp>
      <p:pic>
        <p:nvPicPr>
          <p:cNvPr id="2050" name="Picture 2" descr="Rezystor 4,7k 4k7 Ohm 4700R 0,25W - 100szt 5199889228 - Sklep internetowy  AGD, RTV, telefony, laptopy - Allegro.pl">
            <a:extLst>
              <a:ext uri="{FF2B5EF4-FFF2-40B4-BE49-F238E27FC236}">
                <a16:creationId xmlns:a16="http://schemas.microsoft.com/office/drawing/2014/main" id="{8B4DC5B2-DC64-4C8F-8495-F1B0A17FA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6" y="4911199"/>
            <a:ext cx="1792576" cy="13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dtytuł 2">
            <a:extLst>
              <a:ext uri="{FF2B5EF4-FFF2-40B4-BE49-F238E27FC236}">
                <a16:creationId xmlns:a16="http://schemas.microsoft.com/office/drawing/2014/main" id="{7551AF0C-6AED-4675-963C-C161F56F1FD1}"/>
              </a:ext>
            </a:extLst>
          </p:cNvPr>
          <p:cNvSpPr txBox="1">
            <a:spLocks/>
          </p:cNvSpPr>
          <p:nvPr/>
        </p:nvSpPr>
        <p:spPr>
          <a:xfrm>
            <a:off x="-58421" y="6387625"/>
            <a:ext cx="2640781" cy="41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Opornik 4,7k i 470</a:t>
            </a:r>
          </a:p>
        </p:txBody>
      </p:sp>
    </p:spTree>
    <p:extLst>
      <p:ext uri="{BB962C8B-B14F-4D97-AF65-F5344CB8AC3E}">
        <p14:creationId xmlns:p14="http://schemas.microsoft.com/office/powerpoint/2010/main" val="439557308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614_TF66925244" id="{DDEDBF24-AC50-40A0-BA16-29FB01F99A7B}" vid="{23123911-3221-49D4-8E14-9C275ABEAF7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ED59B-F67D-4B99-A0A7-E5237FF58100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736BCB-6CE4-414B-B2BE-1DA087E52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17AD15-0DEB-4851-82A2-261C041346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Motyw finansowy</Template>
  <TotalTime>499</TotalTime>
  <Words>472</Words>
  <Application>Microsoft Office PowerPoint</Application>
  <PresentationFormat>Panoramiczny</PresentationFormat>
  <Paragraphs>73</Paragraphs>
  <Slides>15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Gill Sans MT (Nagłówki)</vt:lpstr>
      <vt:lpstr>Paczka</vt:lpstr>
      <vt:lpstr> </vt:lpstr>
      <vt:lpstr> </vt:lpstr>
      <vt:lpstr>Założenia projektu</vt:lpstr>
      <vt:lpstr> </vt:lpstr>
      <vt:lpstr> </vt:lpstr>
      <vt:lpstr> </vt:lpstr>
      <vt:lpstr>Przykładowy Sposób noszenia</vt:lpstr>
      <vt:lpstr>Wykonanie</vt:lpstr>
      <vt:lpstr>Materiały: 54 zł</vt:lpstr>
      <vt:lpstr>Schemat</vt:lpstr>
      <vt:lpstr>Druk obudowy</vt:lpstr>
      <vt:lpstr>Wizualizacja procesu druku</vt:lpstr>
      <vt:lpstr>Aplikacja</vt:lpstr>
      <vt:lpstr>Program informujący użytkownika o utracie komunikacji z urządzeniem „Antek” 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K.E.s</dc:title>
  <dc:creator>Klim Miłosz</dc:creator>
  <cp:lastModifiedBy>User</cp:lastModifiedBy>
  <cp:revision>35</cp:revision>
  <dcterms:created xsi:type="dcterms:W3CDTF">2021-04-10T15:43:52Z</dcterms:created>
  <dcterms:modified xsi:type="dcterms:W3CDTF">2021-04-21T15:40:59Z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